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5" r:id="rId3"/>
    <p:sldId id="257" r:id="rId4"/>
    <p:sldId id="258" r:id="rId5"/>
    <p:sldId id="2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802" autoAdjust="0"/>
  </p:normalViewPr>
  <p:slideViewPr>
    <p:cSldViewPr snapToGrid="0">
      <p:cViewPr varScale="1">
        <p:scale>
          <a:sx n="110" d="100"/>
          <a:sy n="110" d="100"/>
        </p:scale>
        <p:origin x="43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DA79E5-3BBC-4220-8509-F5CEBC204B0A}" type="datetimeFigureOut">
              <a:rPr lang="en-US" smtClean="0"/>
              <a:t>9/30/2022</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F58733-03B8-4C74-8F56-80FE71ABB952}" type="slidenum">
              <a:rPr lang="en-US" smtClean="0"/>
              <a:t>‹#›</a:t>
            </a:fld>
            <a:endParaRPr lang="en-US"/>
          </a:p>
        </p:txBody>
      </p:sp>
    </p:spTree>
    <p:extLst>
      <p:ext uri="{BB962C8B-B14F-4D97-AF65-F5344CB8AC3E}">
        <p14:creationId xmlns:p14="http://schemas.microsoft.com/office/powerpoint/2010/main" val="1179589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changing is made based on a policy, the policy is related to UE’s resource, data privacy, network condition. And the network condition needs to be known by UE</a:t>
            </a:r>
          </a:p>
          <a:p>
            <a:endParaRPr lang="en-US" dirty="0"/>
          </a:p>
        </p:txBody>
      </p:sp>
      <p:sp>
        <p:nvSpPr>
          <p:cNvPr id="4" name="灯片编号占位符 3"/>
          <p:cNvSpPr>
            <a:spLocks noGrp="1"/>
          </p:cNvSpPr>
          <p:nvPr>
            <p:ph type="sldNum" sz="quarter" idx="5"/>
          </p:nvPr>
        </p:nvSpPr>
        <p:spPr/>
        <p:txBody>
          <a:bodyPr/>
          <a:lstStyle/>
          <a:p>
            <a:fld id="{97F58733-03B8-4C74-8F56-80FE71ABB952}" type="slidenum">
              <a:rPr lang="en-US" smtClean="0"/>
              <a:t>3</a:t>
            </a:fld>
            <a:endParaRPr lang="en-US"/>
          </a:p>
        </p:txBody>
      </p:sp>
    </p:spTree>
    <p:extLst>
      <p:ext uri="{BB962C8B-B14F-4D97-AF65-F5344CB8AC3E}">
        <p14:creationId xmlns:p14="http://schemas.microsoft.com/office/powerpoint/2010/main" val="2616853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F5054E-B68E-4741-9C50-D6302C8E4BD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E541834B-6689-4749-ACC8-013E022B60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C67238DC-9263-466F-8221-42A8C8D61808}"/>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563422AF-7599-461C-A559-A9CC335B4DEE}"/>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40A9E05A-2C81-42CA-8009-0BA8AFE5ECA0}"/>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93182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653576-3867-4E36-ABF8-E56C9ADB22C0}"/>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D55FD8A7-55A0-47AC-BD9B-C033F475D1F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E61ED6A2-EAB0-453D-9147-BC37E6875850}"/>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8BAE07B3-2419-4E96-BEE3-4AC790D66FDC}"/>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64DF094-23D1-41BE-983A-537622A8F3C8}"/>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010756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7A25FA3-95AD-4AE9-BB18-C2A9B90E904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D8E19813-2078-4051-83F8-1D4D84A083E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4B68A531-E886-45D9-BF86-9D33895E4B4E}"/>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9E7FACF5-CB14-40BD-B44C-87234E9DD2E7}"/>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4239071-F4F8-4A76-A3F5-10D3504A9B2A}"/>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673255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DEB9AD-F8C6-4B71-A4D5-87E29F7C9605}"/>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40CCCA4F-6545-4EB5-826A-FA992AC6B1A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013CB267-DEE2-4D7A-8FD2-99C7BE661568}"/>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EE22EBEA-C370-4D2F-A574-847631B7FFED}"/>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4DC6314B-445D-4DA4-BA89-83AB05A7D3AC}"/>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585427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1E78C1-D7E7-425F-AECE-EEAAE508A55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F807E80-3E12-4C3C-B0AE-3BC5A076EE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758FF84-5B2E-455D-B0BB-7DD6F5AF9F78}"/>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CF93F98A-C6A3-426F-8157-228ACEDAD1DF}"/>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E352E27-5570-49D4-B433-15819F5718BF}"/>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665777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8E9775-1A93-4A13-8EFD-150BF65CC74F}"/>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93FCB142-FE56-44C1-B938-87979D60D90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D7DA32E1-7B99-458B-9345-D24C62BD4F3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1261D288-53F0-4953-9660-BD822F75690D}"/>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6" name="页脚占位符 5">
            <a:extLst>
              <a:ext uri="{FF2B5EF4-FFF2-40B4-BE49-F238E27FC236}">
                <a16:creationId xmlns:a16="http://schemas.microsoft.com/office/drawing/2014/main" id="{8389867E-44BF-4035-A627-FC702FBA535D}"/>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0A21C6FC-9BEB-4CEB-8E40-47F458BB0051}"/>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067929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6B4E91-1526-4E00-8BD0-32DE7639AFFE}"/>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68662550-CF52-40DB-AF81-9495245B44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A4AFD07-9FF3-47EB-93D8-990D3C044D7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0A38022C-8C1C-404F-AAFD-9806122245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ADC3D74-6FD2-4F36-9BC4-611136305BF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1C42B8EE-3ACC-45A0-B6DB-914B1A0F9E24}"/>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8" name="页脚占位符 7">
            <a:extLst>
              <a:ext uri="{FF2B5EF4-FFF2-40B4-BE49-F238E27FC236}">
                <a16:creationId xmlns:a16="http://schemas.microsoft.com/office/drawing/2014/main" id="{17B9AD39-F98B-483A-8ECA-AB7C6B3ED228}"/>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DB1462B1-942C-4459-ABE8-CEB161F944D0}"/>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609286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175B5-2711-47D1-A2FA-3EF3C67C4E49}"/>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BC47AEE2-A0EB-434A-AE7D-B2493AEAB0E3}"/>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4" name="页脚占位符 3">
            <a:extLst>
              <a:ext uri="{FF2B5EF4-FFF2-40B4-BE49-F238E27FC236}">
                <a16:creationId xmlns:a16="http://schemas.microsoft.com/office/drawing/2014/main" id="{115CAA5A-6D8E-45FE-A41C-1BD72AD47AB1}"/>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078B4F7B-2E70-46D0-8797-1CA170C87782}"/>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48933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D426A82-897D-4DDD-8D5C-B57B44A9A025}"/>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3" name="页脚占位符 2">
            <a:extLst>
              <a:ext uri="{FF2B5EF4-FFF2-40B4-BE49-F238E27FC236}">
                <a16:creationId xmlns:a16="http://schemas.microsoft.com/office/drawing/2014/main" id="{776CED5D-E12F-4A79-8664-F1252A226280}"/>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1364709A-3BBA-4F56-B74F-653F22F9D548}"/>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863802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6879BA-0B69-4F8B-9F54-D83EE67C9E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08EAE6A0-79EF-424B-8348-A956CB7B6E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F45193A8-6273-4570-8282-9B65830BD1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F0DF211-281A-41A3-BEA9-FA3307F3FCB3}"/>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6" name="页脚占位符 5">
            <a:extLst>
              <a:ext uri="{FF2B5EF4-FFF2-40B4-BE49-F238E27FC236}">
                <a16:creationId xmlns:a16="http://schemas.microsoft.com/office/drawing/2014/main" id="{0C4CF528-5785-4C57-B1B1-DA965FCDF983}"/>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7C44761B-B4EB-4321-BF15-A631B669D6DE}"/>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502323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105ED0-984F-4570-B5A6-BE98EACC3B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418AA087-DA0C-4ECC-A768-0E57B2A99D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82ACFA70-BB35-4D05-B9CD-CE94E631DA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EDECA5E-1EC7-4A96-9F33-D0892A1C61CB}"/>
              </a:ext>
            </a:extLst>
          </p:cNvPr>
          <p:cNvSpPr>
            <a:spLocks noGrp="1"/>
          </p:cNvSpPr>
          <p:nvPr>
            <p:ph type="dt" sz="half" idx="10"/>
          </p:nvPr>
        </p:nvSpPr>
        <p:spPr/>
        <p:txBody>
          <a:bodyPr/>
          <a:lstStyle/>
          <a:p>
            <a:fld id="{BD563AE0-4850-44A8-A524-751A4224CD4C}" type="datetimeFigureOut">
              <a:rPr lang="en-US" smtClean="0"/>
              <a:t>9/30/2022</a:t>
            </a:fld>
            <a:endParaRPr lang="en-US"/>
          </a:p>
        </p:txBody>
      </p:sp>
      <p:sp>
        <p:nvSpPr>
          <p:cNvPr id="6" name="页脚占位符 5">
            <a:extLst>
              <a:ext uri="{FF2B5EF4-FFF2-40B4-BE49-F238E27FC236}">
                <a16:creationId xmlns:a16="http://schemas.microsoft.com/office/drawing/2014/main" id="{0F06FD25-992E-4500-9A09-4EE19E4EF73C}"/>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91FB8FBE-E240-4D1C-ABFF-28DABD7C8824}"/>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08446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7ED14E1-BB1A-4B2E-AAC8-0A4D879974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39E5DC9-2333-4B9B-81BF-FDA7DB0E7E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ACA7D532-3585-41C6-A84F-1516E113B3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563AE0-4850-44A8-A524-751A4224CD4C}" type="datetimeFigureOut">
              <a:rPr lang="en-US" smtClean="0"/>
              <a:t>9/30/2022</a:t>
            </a:fld>
            <a:endParaRPr lang="en-US"/>
          </a:p>
        </p:txBody>
      </p:sp>
      <p:sp>
        <p:nvSpPr>
          <p:cNvPr id="5" name="页脚占位符 4">
            <a:extLst>
              <a:ext uri="{FF2B5EF4-FFF2-40B4-BE49-F238E27FC236}">
                <a16:creationId xmlns:a16="http://schemas.microsoft.com/office/drawing/2014/main" id="{3B6BFB3C-2E67-4881-B2BE-7067D8E82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B18DA53B-9B05-4A05-A058-C00B35CACA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768D46-6B95-4E4E-9A87-9518C800EA20}" type="slidenum">
              <a:rPr lang="en-US" smtClean="0"/>
              <a:t>‹#›</a:t>
            </a:fld>
            <a:endParaRPr lang="en-US"/>
          </a:p>
        </p:txBody>
      </p:sp>
    </p:spTree>
    <p:extLst>
      <p:ext uri="{BB962C8B-B14F-4D97-AF65-F5344CB8AC3E}">
        <p14:creationId xmlns:p14="http://schemas.microsoft.com/office/powerpoint/2010/main" val="713533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50C39C-7393-4C19-85A1-762EF6CD79F4}"/>
              </a:ext>
            </a:extLst>
          </p:cNvPr>
          <p:cNvSpPr>
            <a:spLocks noGrp="1"/>
          </p:cNvSpPr>
          <p:nvPr>
            <p:ph type="ctrTitle"/>
          </p:nvPr>
        </p:nvSpPr>
        <p:spPr>
          <a:xfrm>
            <a:off x="1524000" y="1479361"/>
            <a:ext cx="9144000" cy="2387600"/>
          </a:xfrm>
        </p:spPr>
        <p:txBody>
          <a:bodyPr>
            <a:normAutofit/>
          </a:bodyPr>
          <a:lstStyle/>
          <a:p>
            <a:r>
              <a:rPr lang="en-US"/>
              <a:t>Discussion for </a:t>
            </a:r>
            <a:r>
              <a:rPr lang="en-US" dirty="0"/>
              <a:t>VoLTE GBR handling in r</a:t>
            </a:r>
            <a:r>
              <a:rPr lang="en-US" altLang="zh-CN" dirty="0"/>
              <a:t>oa</a:t>
            </a:r>
            <a:r>
              <a:rPr lang="en-US" dirty="0"/>
              <a:t>ming case</a:t>
            </a:r>
          </a:p>
        </p:txBody>
      </p:sp>
      <p:sp>
        <p:nvSpPr>
          <p:cNvPr id="3" name="副标题 2">
            <a:extLst>
              <a:ext uri="{FF2B5EF4-FFF2-40B4-BE49-F238E27FC236}">
                <a16:creationId xmlns:a16="http://schemas.microsoft.com/office/drawing/2014/main" id="{B300A203-A2A7-409D-95FD-E45D7187E221}"/>
              </a:ext>
            </a:extLst>
          </p:cNvPr>
          <p:cNvSpPr>
            <a:spLocks noGrp="1"/>
          </p:cNvSpPr>
          <p:nvPr>
            <p:ph type="subTitle" idx="1"/>
          </p:nvPr>
        </p:nvSpPr>
        <p:spPr>
          <a:xfrm>
            <a:off x="1524000" y="4420998"/>
            <a:ext cx="9144000" cy="836802"/>
          </a:xfrm>
        </p:spPr>
        <p:txBody>
          <a:bodyPr/>
          <a:lstStyle/>
          <a:p>
            <a:r>
              <a:rPr lang="en-US" dirty="0"/>
              <a:t>OPPO</a:t>
            </a:r>
          </a:p>
        </p:txBody>
      </p:sp>
      <p:sp>
        <p:nvSpPr>
          <p:cNvPr id="4" name="矩形 3">
            <a:extLst>
              <a:ext uri="{FF2B5EF4-FFF2-40B4-BE49-F238E27FC236}">
                <a16:creationId xmlns:a16="http://schemas.microsoft.com/office/drawing/2014/main" id="{08E43F7B-9D53-4159-9F62-50C0283A297E}"/>
              </a:ext>
            </a:extLst>
          </p:cNvPr>
          <p:cNvSpPr/>
          <p:nvPr/>
        </p:nvSpPr>
        <p:spPr>
          <a:xfrm>
            <a:off x="210378" y="232846"/>
            <a:ext cx="11771243" cy="646331"/>
          </a:xfrm>
          <a:prstGeom prst="rect">
            <a:avLst/>
          </a:prstGeom>
        </p:spPr>
        <p:txBody>
          <a:bodyPr wrap="square">
            <a:spAutoFit/>
          </a:bodyPr>
          <a:lstStyle/>
          <a:p>
            <a:pPr>
              <a:spcAft>
                <a:spcPts val="0"/>
              </a:spcAft>
              <a:tabLst>
                <a:tab pos="6120130" algn="r"/>
              </a:tabLst>
            </a:pPr>
            <a:r>
              <a:rPr lang="en-GB" b="1" dirty="0">
                <a:latin typeface="Arial" panose="020B0604020202020204" pitchFamily="34" charset="0"/>
                <a:ea typeface="宋体" panose="02010600030101010101" pitchFamily="2" charset="-122"/>
              </a:rPr>
              <a:t>SA WG2 Meeting #SA2-153E						S2-220</a:t>
            </a:r>
            <a:r>
              <a:rPr lang="en-US" altLang="zh-CN" b="1" dirty="0">
                <a:latin typeface="Arial" panose="020B0604020202020204" pitchFamily="34" charset="0"/>
                <a:ea typeface="宋体" panose="02010600030101010101" pitchFamily="2" charset="-122"/>
              </a:rPr>
              <a:t>8606</a:t>
            </a:r>
            <a:endParaRPr lang="en-US" sz="1200" dirty="0">
              <a:latin typeface="Times New Roman" panose="02020603050405020304" pitchFamily="18" charset="0"/>
              <a:ea typeface="宋体" panose="02010600030101010101" pitchFamily="2" charset="-122"/>
            </a:endParaRPr>
          </a:p>
          <a:p>
            <a:pPr>
              <a:spcAft>
                <a:spcPts val="0"/>
              </a:spcAft>
              <a:tabLst>
                <a:tab pos="6120130" algn="r"/>
              </a:tabLst>
            </a:pPr>
            <a:r>
              <a:rPr lang="en-GB" b="1" dirty="0">
                <a:latin typeface="Arial" panose="020B0604020202020204" pitchFamily="34" charset="0"/>
                <a:ea typeface="宋体" panose="02010600030101010101" pitchFamily="2" charset="-122"/>
              </a:rPr>
              <a:t>10 - 27 Oct., 2022, Electronic meeting</a:t>
            </a:r>
            <a:endParaRPr lang="en-US" sz="12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76372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DE17E8-08DC-43C0-98BD-EDF472069437}"/>
              </a:ext>
            </a:extLst>
          </p:cNvPr>
          <p:cNvSpPr>
            <a:spLocks noGrp="1"/>
          </p:cNvSpPr>
          <p:nvPr>
            <p:ph type="title"/>
          </p:nvPr>
        </p:nvSpPr>
        <p:spPr>
          <a:xfrm>
            <a:off x="838199" y="641723"/>
            <a:ext cx="10515600" cy="1325563"/>
          </a:xfrm>
        </p:spPr>
        <p:txBody>
          <a:bodyPr/>
          <a:lstStyle/>
          <a:p>
            <a:r>
              <a:rPr lang="en-US" dirty="0"/>
              <a:t>Background</a:t>
            </a:r>
          </a:p>
        </p:txBody>
      </p:sp>
      <p:sp>
        <p:nvSpPr>
          <p:cNvPr id="3" name="内容占位符 2">
            <a:extLst>
              <a:ext uri="{FF2B5EF4-FFF2-40B4-BE49-F238E27FC236}">
                <a16:creationId xmlns:a16="http://schemas.microsoft.com/office/drawing/2014/main" id="{555E13F8-8FFB-4B6A-9A4A-72449A70B396}"/>
              </a:ext>
            </a:extLst>
          </p:cNvPr>
          <p:cNvSpPr>
            <a:spLocks noGrp="1"/>
          </p:cNvSpPr>
          <p:nvPr>
            <p:ph idx="1"/>
          </p:nvPr>
        </p:nvSpPr>
        <p:spPr>
          <a:xfrm>
            <a:off x="838199" y="2165259"/>
            <a:ext cx="10515600" cy="4351338"/>
          </a:xfrm>
        </p:spPr>
        <p:txBody>
          <a:bodyPr>
            <a:normAutofit fontScale="92500" lnSpcReduction="20000"/>
          </a:bodyPr>
          <a:lstStyle/>
          <a:p>
            <a:r>
              <a:rPr lang="en-US" dirty="0"/>
              <a:t>In SA2#151E, a LS Out S2-2204724 is agreed with the following information:</a:t>
            </a:r>
          </a:p>
          <a:p>
            <a:pPr marL="268288" indent="0">
              <a:buNone/>
            </a:pPr>
            <a:r>
              <a:rPr lang="en-US" i="1" dirty="0"/>
              <a:t>SA2 has discussed the issue and believe that a GBR mismatch between HPLMN and RAN can lead to voice packets being dropped with no certainty that the voice coders will adapt to the lower data rate.</a:t>
            </a:r>
          </a:p>
          <a:p>
            <a:pPr marL="268288" indent="0">
              <a:buNone/>
            </a:pPr>
            <a:r>
              <a:rPr lang="en-US" i="1" dirty="0"/>
              <a:t>SA2 invite SA4 to provide further analysis of the impact of such a GBR mismatch.</a:t>
            </a:r>
          </a:p>
          <a:p>
            <a:pPr marL="268288" indent="0">
              <a:buNone/>
            </a:pPr>
            <a:r>
              <a:rPr lang="en-US" i="1" dirty="0"/>
              <a:t>One possibility might be to extend the reject message that e.g., carries the cause “QoS parameter mismatch” to include information on the maximum GBR that that MME/RAT can accept for that QCI.</a:t>
            </a:r>
          </a:p>
          <a:p>
            <a:pPr marL="268288" indent="0">
              <a:buNone/>
            </a:pPr>
            <a:r>
              <a:rPr lang="en-US" i="1" dirty="0"/>
              <a:t>SA2 invite CT4 and CT3 to comment on the appropriate reject causes and this possible extension.</a:t>
            </a:r>
          </a:p>
        </p:txBody>
      </p:sp>
    </p:spTree>
    <p:extLst>
      <p:ext uri="{BB962C8B-B14F-4D97-AF65-F5344CB8AC3E}">
        <p14:creationId xmlns:p14="http://schemas.microsoft.com/office/powerpoint/2010/main" val="514335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BACA-A5A5-4DD6-A245-304DE6448B1D}"/>
              </a:ext>
            </a:extLst>
          </p:cNvPr>
          <p:cNvSpPr>
            <a:spLocks noGrp="1"/>
          </p:cNvSpPr>
          <p:nvPr>
            <p:ph type="title"/>
          </p:nvPr>
        </p:nvSpPr>
        <p:spPr>
          <a:xfrm>
            <a:off x="628475" y="147011"/>
            <a:ext cx="10515600" cy="1325563"/>
          </a:xfrm>
        </p:spPr>
        <p:txBody>
          <a:bodyPr/>
          <a:lstStyle/>
          <a:p>
            <a:r>
              <a:rPr lang="en-US" dirty="0"/>
              <a:t>Summary of the discussion in last meeting</a:t>
            </a:r>
          </a:p>
        </p:txBody>
      </p:sp>
      <p:sp>
        <p:nvSpPr>
          <p:cNvPr id="3" name="内容占位符 2">
            <a:extLst>
              <a:ext uri="{FF2B5EF4-FFF2-40B4-BE49-F238E27FC236}">
                <a16:creationId xmlns:a16="http://schemas.microsoft.com/office/drawing/2014/main" id="{AE24CE57-B5BE-4504-9C2D-8014313B506D}"/>
              </a:ext>
            </a:extLst>
          </p:cNvPr>
          <p:cNvSpPr>
            <a:spLocks noGrp="1"/>
          </p:cNvSpPr>
          <p:nvPr>
            <p:ph idx="1"/>
          </p:nvPr>
        </p:nvSpPr>
        <p:spPr>
          <a:xfrm>
            <a:off x="738809" y="1587086"/>
            <a:ext cx="10515600" cy="4351338"/>
          </a:xfrm>
        </p:spPr>
        <p:txBody>
          <a:bodyPr>
            <a:noAutofit/>
          </a:bodyPr>
          <a:lstStyle/>
          <a:p>
            <a:pPr marL="0" indent="0">
              <a:buNone/>
            </a:pPr>
            <a:r>
              <a:rPr lang="en-US" sz="2200" b="1" dirty="0"/>
              <a:t>The following alternatives were raised by people</a:t>
            </a:r>
          </a:p>
          <a:p>
            <a:r>
              <a:rPr lang="en-US" sz="2200" b="1" dirty="0"/>
              <a:t>Alternative-1: The VPLMN downgrades the GBR itself</a:t>
            </a:r>
          </a:p>
          <a:p>
            <a:pPr marL="176213" indent="0" hangingPunct="0">
              <a:buNone/>
            </a:pPr>
            <a:r>
              <a:rPr lang="en-GB" sz="2200" dirty="0"/>
              <a:t>The VPLMN downgrades GBR parameter, and only sends the modified GBR parameter to the RAN in the VPLMN without informing the HPLMN.</a:t>
            </a:r>
            <a:endParaRPr lang="en-US" sz="2200" dirty="0"/>
          </a:p>
          <a:p>
            <a:r>
              <a:rPr lang="en-US" sz="2200" b="1" dirty="0"/>
              <a:t>Alternative-2: The VPLMN rejects with acceptable GBR value</a:t>
            </a:r>
          </a:p>
          <a:p>
            <a:pPr marL="176213" indent="-176213">
              <a:buNone/>
            </a:pPr>
            <a:r>
              <a:rPr lang="en-US" sz="2200" dirty="0"/>
              <a:t>   S/P-CSCF may learn the supported GBR value in the VPLMN and may send a proper value next ,    the S/P-CSCF sends the information to UE and UE may trigger a new INVITE request as described in 24.229. time. </a:t>
            </a:r>
          </a:p>
          <a:p>
            <a:r>
              <a:rPr lang="en-US" sz="2200" b="1" dirty="0"/>
              <a:t>Alternative-3: Solve it as an implementation issue</a:t>
            </a:r>
          </a:p>
          <a:p>
            <a:pPr marL="179388" indent="-179388">
              <a:buNone/>
            </a:pPr>
            <a:r>
              <a:rPr lang="en-US" sz="2200" dirty="0"/>
              <a:t>   The VPLMN and HPLMN should have an agreement on the VoLTE GBR value for inbound roaming. This can be done based on SLA. The GSMA NRG may help to have such recommended GBR value for the inbound roaming case.</a:t>
            </a:r>
          </a:p>
          <a:p>
            <a:pPr marL="0" indent="0">
              <a:buNone/>
            </a:pPr>
            <a:r>
              <a:rPr lang="en-US" sz="2200" dirty="0"/>
              <a:t>   </a:t>
            </a:r>
          </a:p>
        </p:txBody>
      </p:sp>
    </p:spTree>
    <p:extLst>
      <p:ext uri="{BB962C8B-B14F-4D97-AF65-F5344CB8AC3E}">
        <p14:creationId xmlns:p14="http://schemas.microsoft.com/office/powerpoint/2010/main" val="332468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28506-CA0F-477C-A2B7-77A0B73AC89C}"/>
              </a:ext>
            </a:extLst>
          </p:cNvPr>
          <p:cNvSpPr>
            <a:spLocks noGrp="1"/>
          </p:cNvSpPr>
          <p:nvPr>
            <p:ph type="title"/>
          </p:nvPr>
        </p:nvSpPr>
        <p:spPr>
          <a:xfrm>
            <a:off x="699052" y="236917"/>
            <a:ext cx="10515600" cy="935902"/>
          </a:xfrm>
        </p:spPr>
        <p:txBody>
          <a:bodyPr/>
          <a:lstStyle/>
          <a:p>
            <a:r>
              <a:rPr lang="en-US" dirty="0"/>
              <a:t>Evaluation</a:t>
            </a:r>
          </a:p>
        </p:txBody>
      </p:sp>
      <p:sp>
        <p:nvSpPr>
          <p:cNvPr id="3" name="内容占位符 2">
            <a:extLst>
              <a:ext uri="{FF2B5EF4-FFF2-40B4-BE49-F238E27FC236}">
                <a16:creationId xmlns:a16="http://schemas.microsoft.com/office/drawing/2014/main" id="{4D737AA9-BC80-41D2-988B-6D6C6AE76283}"/>
              </a:ext>
            </a:extLst>
          </p:cNvPr>
          <p:cNvSpPr>
            <a:spLocks noGrp="1"/>
          </p:cNvSpPr>
          <p:nvPr>
            <p:ph idx="1"/>
          </p:nvPr>
        </p:nvSpPr>
        <p:spPr>
          <a:xfrm>
            <a:off x="629478" y="1424401"/>
            <a:ext cx="10515600" cy="4486275"/>
          </a:xfrm>
        </p:spPr>
        <p:txBody>
          <a:bodyPr>
            <a:normAutofit lnSpcReduction="10000"/>
          </a:bodyPr>
          <a:lstStyle/>
          <a:p>
            <a:pPr marL="0" indent="0">
              <a:buNone/>
            </a:pPr>
            <a:r>
              <a:rPr lang="en-US" sz="2200" dirty="0"/>
              <a:t>From OPPO side, we consider it as a problem needs to be revolved with the following evaluation:</a:t>
            </a:r>
          </a:p>
          <a:p>
            <a:pPr marL="0" indent="0">
              <a:buNone/>
            </a:pPr>
            <a:r>
              <a:rPr lang="en-US" sz="2200" b="1" dirty="0"/>
              <a:t>Alternative-1 (The VPLMN downgrades the GBR itself): </a:t>
            </a:r>
          </a:p>
          <a:p>
            <a:pPr marL="0" indent="0">
              <a:buNone/>
            </a:pPr>
            <a:r>
              <a:rPr lang="en-US" sz="2200" dirty="0"/>
              <a:t>it needs some UE impacts or enhancements to be aware of the downgrade of GBR and make some adaption work. It is not recommended since it will impact UEs in the market.</a:t>
            </a:r>
          </a:p>
          <a:p>
            <a:pPr marL="0" indent="0">
              <a:buNone/>
            </a:pPr>
            <a:r>
              <a:rPr lang="en-US" sz="2200" b="1" dirty="0"/>
              <a:t>Alternative-2 (The VPLMN rejects with acceptable GBR value): </a:t>
            </a:r>
          </a:p>
          <a:p>
            <a:pPr marL="0" indent="0">
              <a:buNone/>
            </a:pPr>
            <a:r>
              <a:rPr lang="en-US" sz="2200" dirty="0"/>
              <a:t>It can let the HPLMN knows the proper value and solve the problem, but it needs to impact both HPLMN and VPLMN’s BF. It is not expected the solution can be implemented very soon but it is a possible direction to resolve the problem. </a:t>
            </a:r>
          </a:p>
          <a:p>
            <a:pPr marL="0" indent="0">
              <a:buNone/>
            </a:pPr>
            <a:r>
              <a:rPr lang="en-US" sz="2200" b="1" dirty="0"/>
              <a:t>Alternative-3 (Solve it as an implementation issue): </a:t>
            </a:r>
          </a:p>
          <a:p>
            <a:pPr marL="0" indent="0">
              <a:buNone/>
            </a:pPr>
            <a:r>
              <a:rPr lang="en-US" sz="2200" dirty="0"/>
              <a:t>It is another possible way to resolve the problem, but it highly depends on the agreement between inter-PLMN. More GSMA work such as making recommendation for the GBR value in inbound roaming case is expected.</a:t>
            </a:r>
          </a:p>
          <a:p>
            <a:pPr marL="0" indent="0">
              <a:buNone/>
            </a:pPr>
            <a:endParaRPr lang="en-US" sz="2200" dirty="0"/>
          </a:p>
        </p:txBody>
      </p:sp>
    </p:spTree>
    <p:extLst>
      <p:ext uri="{BB962C8B-B14F-4D97-AF65-F5344CB8AC3E}">
        <p14:creationId xmlns:p14="http://schemas.microsoft.com/office/powerpoint/2010/main" val="201766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28506-CA0F-477C-A2B7-77A0B73AC89C}"/>
              </a:ext>
            </a:extLst>
          </p:cNvPr>
          <p:cNvSpPr>
            <a:spLocks noGrp="1"/>
          </p:cNvSpPr>
          <p:nvPr>
            <p:ph type="title"/>
          </p:nvPr>
        </p:nvSpPr>
        <p:spPr>
          <a:xfrm>
            <a:off x="699052" y="236917"/>
            <a:ext cx="10515600" cy="935902"/>
          </a:xfrm>
        </p:spPr>
        <p:txBody>
          <a:bodyPr/>
          <a:lstStyle/>
          <a:p>
            <a:r>
              <a:rPr lang="en-US" dirty="0"/>
              <a:t>Proposal</a:t>
            </a:r>
          </a:p>
        </p:txBody>
      </p:sp>
      <p:sp>
        <p:nvSpPr>
          <p:cNvPr id="3" name="内容占位符 2">
            <a:extLst>
              <a:ext uri="{FF2B5EF4-FFF2-40B4-BE49-F238E27FC236}">
                <a16:creationId xmlns:a16="http://schemas.microsoft.com/office/drawing/2014/main" id="{4D737AA9-BC80-41D2-988B-6D6C6AE76283}"/>
              </a:ext>
            </a:extLst>
          </p:cNvPr>
          <p:cNvSpPr>
            <a:spLocks noGrp="1"/>
          </p:cNvSpPr>
          <p:nvPr>
            <p:ph idx="1"/>
          </p:nvPr>
        </p:nvSpPr>
        <p:spPr>
          <a:xfrm>
            <a:off x="629478" y="1424401"/>
            <a:ext cx="10515600" cy="4486275"/>
          </a:xfrm>
        </p:spPr>
        <p:txBody>
          <a:bodyPr>
            <a:normAutofit/>
          </a:bodyPr>
          <a:lstStyle/>
          <a:p>
            <a:pPr marL="0" indent="0">
              <a:buNone/>
            </a:pPr>
            <a:r>
              <a:rPr lang="en-US" sz="2200" b="1" dirty="0"/>
              <a:t>Proposal-1: </a:t>
            </a:r>
            <a:r>
              <a:rPr lang="en-US" sz="2200" dirty="0"/>
              <a:t>consider trying to resolve it with an implementation way, such as sending an LS to GSMA to encourage them to standardize the VoLTE GBR value </a:t>
            </a:r>
            <a:r>
              <a:rPr lang="zh-CN" altLang="en-US" sz="2200" dirty="0"/>
              <a:t>（</a:t>
            </a:r>
            <a:r>
              <a:rPr lang="en-US" altLang="zh-CN" sz="2200" dirty="0"/>
              <a:t>e.g. an minimum GBR value for VoLTE QoS flow)</a:t>
            </a:r>
            <a:r>
              <a:rPr lang="en-US" sz="2200" dirty="0"/>
              <a:t> in inbound roaming case as recommendation </a:t>
            </a:r>
            <a:r>
              <a:rPr lang="en-US" sz="2200"/>
              <a:t>for in</a:t>
            </a:r>
            <a:r>
              <a:rPr lang="en-US" altLang="zh-CN" sz="2200"/>
              <a:t>t</a:t>
            </a:r>
            <a:r>
              <a:rPr lang="en-US" sz="2200"/>
              <a:t>er-PLMN </a:t>
            </a:r>
            <a:r>
              <a:rPr lang="en-US" sz="2200" dirty="0"/>
              <a:t>implementation. </a:t>
            </a:r>
          </a:p>
          <a:p>
            <a:pPr marL="0" indent="0">
              <a:buNone/>
            </a:pPr>
            <a:r>
              <a:rPr lang="en-US" sz="2200" b="1" dirty="0"/>
              <a:t>Proposal-2:</a:t>
            </a:r>
            <a:r>
              <a:rPr lang="en-US" sz="2200" dirty="0"/>
              <a:t> if majority agree, adding a solution in altenative-2  (i.e. the VPLMN rejects with acceptable GBR value) to resolve the problem as a technical method. </a:t>
            </a:r>
          </a:p>
          <a:p>
            <a:pPr marL="0" indent="0">
              <a:buNone/>
            </a:pPr>
            <a:r>
              <a:rPr lang="en-US" sz="2200" dirty="0"/>
              <a:t>	Note: This solution should consider both VoLTE/</a:t>
            </a:r>
            <a:r>
              <a:rPr lang="en-US" sz="2200" dirty="0" err="1"/>
              <a:t>V</a:t>
            </a:r>
            <a:r>
              <a:rPr lang="en-US" altLang="zh-CN" sz="2200" dirty="0" err="1"/>
              <a:t>o</a:t>
            </a:r>
            <a:r>
              <a:rPr lang="en-US" sz="2200" dirty="0" err="1"/>
              <a:t>NR</a:t>
            </a:r>
            <a:r>
              <a:rPr lang="en-US" sz="2200" dirty="0"/>
              <a:t> and EPS Fallback scenario.</a:t>
            </a:r>
          </a:p>
          <a:p>
            <a:pPr marL="0" indent="0">
              <a:buNone/>
            </a:pPr>
            <a:endParaRPr lang="en-US" sz="2200" dirty="0"/>
          </a:p>
        </p:txBody>
      </p:sp>
    </p:spTree>
    <p:extLst>
      <p:ext uri="{BB962C8B-B14F-4D97-AF65-F5344CB8AC3E}">
        <p14:creationId xmlns:p14="http://schemas.microsoft.com/office/powerpoint/2010/main" val="327051669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611</Words>
  <Application>Microsoft Office PowerPoint</Application>
  <PresentationFormat>宽屏</PresentationFormat>
  <Paragraphs>33</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等线</vt:lpstr>
      <vt:lpstr>等线 Light</vt:lpstr>
      <vt:lpstr>宋体</vt:lpstr>
      <vt:lpstr>Arial</vt:lpstr>
      <vt:lpstr>Calibri</vt:lpstr>
      <vt:lpstr>Calibri Light</vt:lpstr>
      <vt:lpstr>Times New Roman</vt:lpstr>
      <vt:lpstr>Office 主题​​</vt:lpstr>
      <vt:lpstr>Discussion for VoLTE GBR handling in roaming case</vt:lpstr>
      <vt:lpstr>Background</vt:lpstr>
      <vt:lpstr>Summary of the discussion in last meeting</vt:lpstr>
      <vt:lpstr>Evaluation</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dc:creator>
  <cp:lastModifiedBy>OPPO</cp:lastModifiedBy>
  <cp:revision>32</cp:revision>
  <dcterms:created xsi:type="dcterms:W3CDTF">2022-08-25T03:36:53Z</dcterms:created>
  <dcterms:modified xsi:type="dcterms:W3CDTF">2022-09-30T08:28:07Z</dcterms:modified>
</cp:coreProperties>
</file>